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表达式语言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算术运算符演示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&lt;body&gt;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\${4+2 }=${4+2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\${4-2 }=${4-2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\${4*2 }=${4*2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\${4/2 }=${4/2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\${4 div 2 }${4 div 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\${5%2 }=${5%2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\${5 mod 2 }=${5 mod 2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&lt;/body&gt;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关系运算符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==(eq)</a:t>
            </a:r>
            <a:endParaRPr lang="zh-CN" altLang="zh-CN" dirty="0"/>
          </a:p>
          <a:p>
            <a:r>
              <a:rPr altLang="zh-CN">
                <a:sym typeface="+mn-ea"/>
              </a:rPr>
              <a:t>!=(ne)</a:t>
            </a:r>
            <a:endParaRPr lang="zh-CN" altLang="zh-CN" dirty="0"/>
          </a:p>
          <a:p>
            <a:r>
              <a:rPr altLang="zh-CN">
                <a:sym typeface="+mn-ea"/>
              </a:rPr>
              <a:t>&lt;(lt)</a:t>
            </a:r>
            <a:endParaRPr lang="zh-CN" altLang="zh-CN" dirty="0"/>
          </a:p>
          <a:p>
            <a:r>
              <a:rPr altLang="zh-CN">
                <a:sym typeface="+mn-ea"/>
              </a:rPr>
              <a:t>&gt;(gt)</a:t>
            </a:r>
            <a:endParaRPr lang="zh-CN" altLang="zh-CN" dirty="0"/>
          </a:p>
          <a:p>
            <a:r>
              <a:rPr altLang="zh-CN">
                <a:sym typeface="+mn-ea"/>
              </a:rPr>
              <a:t>&lt;=(le)</a:t>
            </a:r>
            <a:endParaRPr lang="zh-CN" altLang="zh-CN" dirty="0"/>
          </a:p>
          <a:p>
            <a:r>
              <a:rPr altLang="zh-CN">
                <a:sym typeface="+mn-ea"/>
              </a:rPr>
              <a:t>&gt;=(ge)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关系运算符演示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>
                <a:sym typeface="+mn-ea"/>
              </a:rPr>
              <a:t>&lt;body&gt;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\${1==1 }=${1==1 }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\${1 eq 1 }=${1 eq 1 }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\${"1" eq "1" }=${"1" eq "1" }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\${"3"+"1" }=${"3"+"1" }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&lt;br&gt;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\${"a"+"1" }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&lt;/body&gt;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逻辑运算符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&amp;&amp;(and)</a:t>
            </a:r>
            <a:endParaRPr lang="zh-CN" altLang="zh-CN" dirty="0"/>
          </a:p>
          <a:p>
            <a:r>
              <a:rPr altLang="zh-CN">
                <a:sym typeface="+mn-ea"/>
              </a:rPr>
              <a:t>||(or)</a:t>
            </a:r>
            <a:endParaRPr lang="zh-CN" altLang="zh-CN" dirty="0"/>
          </a:p>
          <a:p>
            <a:r>
              <a:rPr altLang="zh-CN">
                <a:sym typeface="+mn-ea"/>
              </a:rPr>
              <a:t>!(not)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逻辑运算符演示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 true and true }=${ true and true 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 3&gt;2 and true }=${ 3&gt;2 and true 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 3&lt;2 or false }=${  3&lt;2 or false 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\${!(3&lt;2) }=${!(3&lt;2)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&lt;/body&gt;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empty</a:t>
            </a:r>
            <a:r>
              <a:rPr>
                <a:sym typeface="+mn-ea"/>
              </a:rPr>
              <a:t>运算符演示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&lt;jsp:useBean id="product" class="com.web.Product"&gt;&lt;/jsp:useBean&gt;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\${empty aa }=${empty aa }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\${empty product }=${empty product }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\${empty pageScope.product }=${empty pageScope.product  }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\${empty requestScope.product }=${empty requestScope.product  }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\${empty param.uid }=${empty param.uid  }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&lt;/body&gt;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三元运算符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 &lt;body&gt;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 1&gt;2?1:2 }=${  1&gt;2?1:2 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\${ param.sex=="f" ? "</a:t>
            </a:r>
            <a:r>
              <a:rPr>
                <a:sym typeface="+mn-ea"/>
              </a:rPr>
              <a:t>男</a:t>
            </a:r>
            <a:r>
              <a:rPr altLang="zh-CN">
                <a:sym typeface="+mn-ea"/>
              </a:rPr>
              <a:t>":"</a:t>
            </a:r>
            <a:r>
              <a:rPr>
                <a:sym typeface="+mn-ea"/>
              </a:rPr>
              <a:t>女</a:t>
            </a:r>
            <a:r>
              <a:rPr altLang="zh-CN">
                <a:sym typeface="+mn-ea"/>
              </a:rPr>
              <a:t>" }=${ param.sex=="f" ? "</a:t>
            </a:r>
            <a:r>
              <a:rPr>
                <a:sym typeface="+mn-ea"/>
              </a:rPr>
              <a:t>男</a:t>
            </a:r>
            <a:r>
              <a:rPr altLang="zh-CN">
                <a:sym typeface="+mn-ea"/>
              </a:rPr>
              <a:t>":"</a:t>
            </a:r>
            <a:r>
              <a:rPr>
                <a:sym typeface="+mn-ea"/>
              </a:rPr>
              <a:t>女</a:t>
            </a:r>
            <a:r>
              <a:rPr altLang="zh-CN">
                <a:sym typeface="+mn-ea"/>
              </a:rPr>
              <a:t>" }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&lt;/body&gt;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主要内容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概述</a:t>
            </a:r>
            <a:endParaRPr lang="zh-CN" altLang="en-US" dirty="0"/>
          </a:p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隐式对象</a:t>
            </a:r>
            <a:endParaRPr lang="zh-CN" altLang="en-US" dirty="0"/>
          </a:p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运算符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EL</a:t>
            </a:r>
            <a:r>
              <a:t>概述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是</a:t>
            </a:r>
            <a:r>
              <a:rPr altLang="zh-CN">
                <a:sym typeface="+mn-ea"/>
              </a:rPr>
              <a:t>Expression Language</a:t>
            </a:r>
            <a:r>
              <a:rPr>
                <a:sym typeface="+mn-ea"/>
              </a:rPr>
              <a:t>的缩写</a:t>
            </a:r>
            <a:endParaRPr lang="zh-CN" altLang="en-US" dirty="0"/>
          </a:p>
          <a:p>
            <a:r>
              <a:rPr>
                <a:sym typeface="+mn-ea"/>
              </a:rPr>
              <a:t>是</a:t>
            </a:r>
            <a:r>
              <a:rPr altLang="zh-CN">
                <a:sym typeface="+mn-ea"/>
              </a:rPr>
              <a:t>JSTL</a:t>
            </a:r>
            <a:r>
              <a:rPr>
                <a:sym typeface="+mn-ea"/>
              </a:rPr>
              <a:t>为</a:t>
            </a:r>
            <a:r>
              <a:rPr>
                <a:solidFill>
                  <a:srgbClr val="FF0000"/>
                </a:solidFill>
                <a:sym typeface="+mn-ea"/>
              </a:rPr>
              <a:t>方便存取数据</a:t>
            </a:r>
            <a:r>
              <a:rPr>
                <a:sym typeface="+mn-ea"/>
              </a:rPr>
              <a:t>而定义的</a:t>
            </a:r>
            <a:r>
              <a:rPr>
                <a:solidFill>
                  <a:srgbClr val="FF0000"/>
                </a:solidFill>
                <a:sym typeface="+mn-ea"/>
              </a:rPr>
              <a:t>语言，</a:t>
            </a:r>
            <a:r>
              <a:rPr>
                <a:sym typeface="+mn-ea"/>
              </a:rPr>
              <a:t>必须在</a:t>
            </a:r>
            <a:r>
              <a:rPr altLang="zh-CN">
                <a:sym typeface="+mn-ea"/>
              </a:rPr>
              <a:t>JSTL</a:t>
            </a:r>
            <a:r>
              <a:rPr>
                <a:sym typeface="+mn-ea"/>
              </a:rPr>
              <a:t>中使用</a:t>
            </a:r>
            <a:endParaRPr lang="zh-CN" altLang="en-US" dirty="0"/>
          </a:p>
          <a:p>
            <a:r>
              <a:rPr>
                <a:sym typeface="+mn-ea"/>
              </a:rPr>
              <a:t>容器的版本必须为</a:t>
            </a:r>
            <a:r>
              <a:rPr altLang="zh-CN">
                <a:sym typeface="+mn-ea"/>
              </a:rPr>
              <a:t>jsp2.0/Servlet2.4</a:t>
            </a:r>
            <a:r>
              <a:rPr>
                <a:sym typeface="+mn-ea"/>
              </a:rPr>
              <a:t>才支持</a:t>
            </a:r>
            <a:r>
              <a:rPr altLang="zh-CN">
                <a:sym typeface="+mn-ea"/>
              </a:rPr>
              <a:t>EL,</a:t>
            </a:r>
            <a:r>
              <a:rPr>
                <a:sym typeface="+mn-ea"/>
              </a:rPr>
              <a:t>并把</a:t>
            </a:r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纳入</a:t>
            </a:r>
            <a:r>
              <a:rPr altLang="zh-CN">
                <a:sym typeface="+mn-ea"/>
              </a:rPr>
              <a:t>jsp</a:t>
            </a:r>
            <a:r>
              <a:rPr>
                <a:sym typeface="+mn-ea"/>
              </a:rPr>
              <a:t>的规范中</a:t>
            </a:r>
            <a:endParaRPr lang="zh-CN" altLang="en-US" dirty="0"/>
          </a:p>
          <a:p>
            <a:r>
              <a:rPr altLang="zh-CN">
                <a:sym typeface="+mn-ea"/>
              </a:rPr>
              <a:t>Tomcat</a:t>
            </a:r>
            <a:r>
              <a:rPr>
                <a:sym typeface="+mn-ea"/>
              </a:rPr>
              <a:t>必须</a:t>
            </a:r>
            <a:r>
              <a:rPr altLang="zh-CN">
                <a:sym typeface="+mn-ea"/>
              </a:rPr>
              <a:t>5.0</a:t>
            </a:r>
            <a:r>
              <a:rPr>
                <a:sym typeface="+mn-ea"/>
              </a:rPr>
              <a:t>以上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在</a:t>
            </a:r>
            <a:r>
              <a:rPr altLang="zh-CN">
                <a:sym typeface="+mn-ea"/>
              </a:rPr>
              <a:t>jsp</a:t>
            </a:r>
            <a:r>
              <a:rPr>
                <a:sym typeface="+mn-ea"/>
              </a:rPr>
              <a:t>中使用</a:t>
            </a:r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的语法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&lt;jsp:useBean id="product" class="com.web.Product"&gt;&lt;/jsp:useBean&gt;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&lt;jsp:setProperty  name="product" property="pid" value="81"/&gt;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&lt;jsp:setProperty  name="product" property="pname" value="sony"/&gt;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</a:t>
            </a:r>
            <a:r>
              <a:rPr>
                <a:sym typeface="+mn-ea"/>
              </a:rPr>
              <a:t>产品编号</a:t>
            </a:r>
            <a:r>
              <a:rPr altLang="zh-CN">
                <a:sym typeface="+mn-ea"/>
              </a:rPr>
              <a:t>:&lt;jsp:getProperty name="product" property="pid"/&gt;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</a:t>
            </a:r>
            <a:r>
              <a:rPr>
                <a:sym typeface="+mn-ea"/>
              </a:rPr>
              <a:t>产品名称</a:t>
            </a:r>
            <a:r>
              <a:rPr altLang="zh-CN">
                <a:sym typeface="+mn-ea"/>
              </a:rPr>
              <a:t>:&lt;jsp:getProperty name="product" property="pname"/&gt;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&lt;br&gt;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</a:t>
            </a:r>
            <a:r>
              <a:rPr>
                <a:solidFill>
                  <a:srgbClr val="FF0000"/>
                </a:solidFill>
                <a:sym typeface="+mn-ea"/>
              </a:rPr>
              <a:t>产品编号</a:t>
            </a:r>
            <a:r>
              <a:rPr altLang="zh-CN">
                <a:solidFill>
                  <a:srgbClr val="FF0000"/>
                </a:solidFill>
                <a:sym typeface="+mn-ea"/>
              </a:rPr>
              <a:t>:${product.pid }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    </a:t>
            </a:r>
            <a:r>
              <a:rPr>
                <a:solidFill>
                  <a:srgbClr val="FF0000"/>
                </a:solidFill>
                <a:sym typeface="+mn-ea"/>
              </a:rPr>
              <a:t>产品名称</a:t>
            </a:r>
            <a:r>
              <a:rPr altLang="zh-CN">
                <a:solidFill>
                  <a:srgbClr val="FF0000"/>
                </a:solidFill>
                <a:sym typeface="+mn-ea"/>
              </a:rPr>
              <a:t>:${product.pname }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&lt;/body&gt;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注释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$:EL</a:t>
            </a:r>
            <a:r>
              <a:rPr>
                <a:sym typeface="+mn-ea"/>
              </a:rPr>
              <a:t>语言的开始标志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{}:</a:t>
            </a:r>
            <a:r>
              <a:rPr>
                <a:sym typeface="+mn-ea"/>
              </a:rPr>
              <a:t>为</a:t>
            </a:r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语言的代码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product:</a:t>
            </a:r>
            <a:r>
              <a:rPr>
                <a:sym typeface="+mn-ea"/>
              </a:rPr>
              <a:t>表示从</a:t>
            </a:r>
            <a:r>
              <a:rPr altLang="zh-CN">
                <a:sym typeface="+mn-ea"/>
              </a:rPr>
              <a:t>(page,request,session.application)</a:t>
            </a:r>
            <a:r>
              <a:rPr>
                <a:sym typeface="+mn-ea"/>
              </a:rPr>
              <a:t>中取出名字为”</a:t>
            </a:r>
            <a:r>
              <a:rPr altLang="zh-CN">
                <a:sym typeface="+mn-ea"/>
              </a:rPr>
              <a:t>product”</a:t>
            </a:r>
            <a:r>
              <a:rPr>
                <a:sym typeface="+mn-ea"/>
              </a:rPr>
              <a:t>的对象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pid:</a:t>
            </a:r>
            <a:r>
              <a:rPr>
                <a:sym typeface="+mn-ea"/>
              </a:rPr>
              <a:t>表示取出</a:t>
            </a:r>
            <a:r>
              <a:rPr altLang="zh-CN">
                <a:sym typeface="+mn-ea"/>
              </a:rPr>
              <a:t>product</a:t>
            </a:r>
            <a:r>
              <a:rPr>
                <a:sym typeface="+mn-ea"/>
              </a:rPr>
              <a:t>对象的</a:t>
            </a:r>
            <a:r>
              <a:rPr altLang="zh-CN">
                <a:sym typeface="+mn-ea"/>
              </a:rPr>
              <a:t>pid</a:t>
            </a:r>
            <a:r>
              <a:rPr>
                <a:sym typeface="+mn-ea"/>
              </a:rPr>
              <a:t>属性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指定获取某个范围的变量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pageScope</a:t>
            </a:r>
            <a:endParaRPr lang="zh-CN" altLang="zh-CN" dirty="0"/>
          </a:p>
          <a:p>
            <a:r>
              <a:rPr altLang="zh-CN">
                <a:sym typeface="+mn-ea"/>
              </a:rPr>
              <a:t>requestScope</a:t>
            </a:r>
            <a:endParaRPr lang="zh-CN" altLang="zh-CN" dirty="0"/>
          </a:p>
          <a:p>
            <a:r>
              <a:rPr altLang="zh-CN">
                <a:sym typeface="+mn-ea"/>
              </a:rPr>
              <a:t>sessionScope</a:t>
            </a:r>
            <a:endParaRPr lang="zh-CN" altLang="zh-CN" dirty="0"/>
          </a:p>
          <a:p>
            <a:r>
              <a:rPr altLang="zh-CN">
                <a:sym typeface="+mn-ea"/>
              </a:rPr>
              <a:t>applicationScope</a:t>
            </a:r>
            <a:endParaRPr lang="zh-CN" altLang="zh-CN" dirty="0"/>
          </a:p>
          <a:p>
            <a:endParaRPr lang="zh-CN" altLang="zh-CN" dirty="0"/>
          </a:p>
          <a:p>
            <a:pPr>
              <a:buNone/>
            </a:pPr>
            <a:r>
              <a:rPr>
                <a:sym typeface="+mn-ea"/>
              </a:rPr>
              <a:t>产品名称</a:t>
            </a:r>
            <a:r>
              <a:rPr altLang="zh-CN">
                <a:sym typeface="+mn-ea"/>
              </a:rPr>
              <a:t>:${pageScope.product["pname"]}</a:t>
            </a:r>
            <a:endParaRPr lang="zh-CN" altLang="zh-CN" dirty="0"/>
          </a:p>
          <a:p>
            <a:pPr>
              <a:buNone/>
            </a:pPr>
            <a:r>
              <a:rPr>
                <a:sym typeface="+mn-ea"/>
              </a:rPr>
              <a:t>产品名称</a:t>
            </a:r>
            <a:r>
              <a:rPr altLang="zh-CN">
                <a:sym typeface="+mn-ea"/>
              </a:rPr>
              <a:t>:${requestScope.product["pname"]}</a:t>
            </a:r>
            <a:endParaRPr lang="zh-CN" altLang="zh-CN" dirty="0"/>
          </a:p>
          <a:p>
            <a:pPr>
              <a:buNone/>
            </a:pPr>
            <a:r>
              <a:rPr>
                <a:sym typeface="+mn-ea"/>
              </a:rPr>
              <a:t>产品名称</a:t>
            </a:r>
            <a:r>
              <a:rPr altLang="zh-CN">
                <a:sym typeface="+mn-ea"/>
              </a:rPr>
              <a:t>:${sessionScope.product["pname"]}</a:t>
            </a:r>
            <a:endParaRPr lang="zh-CN" altLang="zh-CN" dirty="0"/>
          </a:p>
          <a:p>
            <a:pPr>
              <a:buNone/>
            </a:pPr>
            <a:r>
              <a:rPr>
                <a:sym typeface="+mn-ea"/>
              </a:rPr>
              <a:t>产品名称</a:t>
            </a:r>
            <a:r>
              <a:rPr altLang="zh-CN">
                <a:sym typeface="+mn-ea"/>
              </a:rPr>
              <a:t>:${applicationScope.product["pname"]}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隐式对象</a:t>
            </a:r>
            <a:br>
              <a:rPr lang="zh-CN" altLang="en-US" dirty="0"/>
            </a:br>
            <a:endParaRPr lang="zh-CN" altLang="en-US"/>
          </a:p>
        </p:txBody>
      </p:sp>
      <p:graphicFrame>
        <p:nvGraphicFramePr>
          <p:cNvPr id="9219" name="Group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669883" y="952508"/>
          <a:ext cx="10892790" cy="5008245"/>
        </p:xfrm>
        <a:graphic>
          <a:graphicData uri="http://schemas.openxmlformats.org/drawingml/2006/table">
            <a:tbl>
              <a:tblPr/>
              <a:tblGrid>
                <a:gridCol w="3630930"/>
                <a:gridCol w="3630930"/>
                <a:gridCol w="3630930"/>
              </a:tblGrid>
              <a:tr h="45974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pageContext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PageContext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等同隐式对象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pageContext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0375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pageScope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</a:tr>
              <a:tr h="459105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requestScope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</a:tr>
              <a:tr h="45974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sessionScope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</a:tr>
              <a:tr h="46101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applicationScope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00"/>
                    </a:solidFill>
                  </a:tcPr>
                </a:tc>
              </a:tr>
              <a:tr h="45974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param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获取参数的值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,String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9105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paramValues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获取参数的值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,String[]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974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Header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获取请求头的信息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String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0375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headerValues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获取请求头的信息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String[]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975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Cookie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Cookie Cookie[]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434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initParam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Map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获取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JSP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页面的初始参数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String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隐式对象演示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40000"/>
              </a:lnSpc>
              <a:buNone/>
            </a:pPr>
            <a:endParaRPr altLang="zh-CN" sz="1400">
              <a:sym typeface="+mn-ea"/>
            </a:endParaRPr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&lt;body&gt;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&lt;%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pageContext.setAttribute("pageContextVar","pageContextValue");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request.setAttribute("requestVar","requestValue");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session.setAttribute("sessionVar","sessionValue");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application.setAttribute("applicationVar","applicationValue");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%&gt;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pageContext:${pageContext.session.id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pageContext:${pageScope.pageContextVar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request:${requestScope.requestVar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session:${sessionScope.sessionVar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application:${applicationScope.applicationVar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uid:${param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favo:${paramValues.favo[0]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favo:${paramValues.favo[1] 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header:${header}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  &lt;br&gt;</a:t>
            </a:r>
            <a:endParaRPr lang="zh-CN" altLang="zh-CN" sz="1400" dirty="0"/>
          </a:p>
          <a:p>
            <a:pPr>
              <a:lnSpc>
                <a:spcPct val="40000"/>
              </a:lnSpc>
              <a:buNone/>
            </a:pPr>
            <a:r>
              <a:rPr altLang="zh-CN" sz="1400">
                <a:sym typeface="+mn-ea"/>
              </a:rPr>
              <a:t>  &lt;/body&gt;</a:t>
            </a:r>
            <a:endParaRPr lang="zh-CN" altLang="en-US"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EL</a:t>
            </a:r>
            <a:r>
              <a:t>运算符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算术运算符</a:t>
            </a:r>
            <a:endParaRPr lang="zh-CN" altLang="en-US" dirty="0"/>
          </a:p>
          <a:p>
            <a:r>
              <a:rPr altLang="zh-CN">
                <a:sym typeface="+mn-ea"/>
              </a:rPr>
              <a:t>EL</a:t>
            </a:r>
            <a:r>
              <a:rPr>
                <a:sym typeface="+mn-ea"/>
              </a:rPr>
              <a:t>关系运算符</a:t>
            </a:r>
            <a:endParaRPr lang="zh-CN" altLang="en-US" dirty="0"/>
          </a:p>
          <a:p>
            <a:r>
              <a:rPr>
                <a:sym typeface="+mn-ea"/>
              </a:rPr>
              <a:t>逻辑运算符</a:t>
            </a:r>
            <a:endParaRPr lang="zh-CN" altLang="en-US" dirty="0"/>
          </a:p>
          <a:p>
            <a:r>
              <a:rPr altLang="zh-CN">
                <a:solidFill>
                  <a:srgbClr val="FF0000"/>
                </a:solidFill>
                <a:sym typeface="+mn-ea"/>
              </a:rPr>
              <a:t>empty</a:t>
            </a:r>
            <a:r>
              <a:rPr>
                <a:solidFill>
                  <a:srgbClr val="FF0000"/>
                </a:solidFill>
                <a:sym typeface="+mn-ea"/>
              </a:rPr>
              <a:t>运算符</a:t>
            </a:r>
            <a:endParaRPr lang="zh-CN" altLang="en-US" dirty="0">
              <a:solidFill>
                <a:srgbClr val="FF0000"/>
              </a:solidFill>
            </a:endParaRPr>
          </a:p>
          <a:p>
            <a:r>
              <a:rPr>
                <a:sym typeface="+mn-ea"/>
              </a:rPr>
              <a:t>条件运算符</a:t>
            </a:r>
            <a:endParaRPr lang="zh-CN" altLang="en-US" dirty="0"/>
          </a:p>
          <a:p>
            <a:r>
              <a:rPr altLang="zh-CN">
                <a:sym typeface="+mn-ea"/>
              </a:rPr>
              <a:t>3</a:t>
            </a:r>
            <a:r>
              <a:rPr>
                <a:sym typeface="+mn-ea"/>
              </a:rPr>
              <a:t>元运算符</a:t>
            </a:r>
            <a:endParaRPr lang="zh-CN" altLang="en-US" dirty="0"/>
          </a:p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EL</a:t>
            </a:r>
            <a:r>
              <a:t>运算符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+</a:t>
            </a:r>
            <a:endParaRPr lang="zh-CN" altLang="zh-CN" dirty="0"/>
          </a:p>
          <a:p>
            <a:r>
              <a:rPr altLang="zh-CN">
                <a:sym typeface="+mn-ea"/>
              </a:rPr>
              <a:t>-</a:t>
            </a:r>
            <a:endParaRPr lang="zh-CN" altLang="zh-CN" dirty="0"/>
          </a:p>
          <a:p>
            <a:r>
              <a:rPr altLang="zh-CN">
                <a:sym typeface="+mn-ea"/>
              </a:rPr>
              <a:t>*</a:t>
            </a:r>
            <a:endParaRPr lang="zh-CN" altLang="zh-CN" dirty="0"/>
          </a:p>
          <a:p>
            <a:r>
              <a:rPr altLang="zh-CN">
                <a:sym typeface="+mn-ea"/>
              </a:rPr>
              <a:t>/(div)</a:t>
            </a:r>
            <a:endParaRPr lang="zh-CN" altLang="zh-CN" dirty="0"/>
          </a:p>
          <a:p>
            <a:r>
              <a:rPr altLang="zh-CN">
                <a:sym typeface="+mn-ea"/>
              </a:rPr>
              <a:t>%(mod)</a:t>
            </a:r>
            <a:endParaRPr lang="zh-CN" altLang="zh-CN" dirty="0"/>
          </a:p>
          <a:p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UNIT_TABLE_BEAUTIFY" val="smartTable{9b03def8-b43f-4bfb-a26d-05f1a628db8b}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3027</Words>
  <Application>WPS 演示</Application>
  <PresentationFormat>宽屏</PresentationFormat>
  <Paragraphs>247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宋体</vt:lpstr>
      <vt:lpstr>Wingdings</vt:lpstr>
      <vt:lpstr>Arial Unicode MS</vt:lpstr>
      <vt:lpstr>Calibri</vt:lpstr>
      <vt:lpstr>微软雅黑</vt:lpstr>
      <vt:lpstr>汉仪旗黑-85S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崔剑</dc:creator>
  <cp:lastModifiedBy>剑  哥</cp:lastModifiedBy>
  <cp:revision>2</cp:revision>
  <dcterms:created xsi:type="dcterms:W3CDTF">2020-07-12T15:53:00Z</dcterms:created>
  <dcterms:modified xsi:type="dcterms:W3CDTF">2020-07-12T16:02:45Z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